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56" r:id="rId2"/>
    <p:sldId id="257" r:id="rId3"/>
  </p:sldIdLst>
  <p:sldSz cx="6858000" cy="9144000" type="letter"/>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7D"/>
    <a:srgbClr val="00779E"/>
    <a:srgbClr val="24C6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1" autoAdjust="0"/>
    <p:restoredTop sz="94660"/>
  </p:normalViewPr>
  <p:slideViewPr>
    <p:cSldViewPr snapToGrid="0">
      <p:cViewPr varScale="1">
        <p:scale>
          <a:sx n="87" d="100"/>
          <a:sy n="87" d="100"/>
        </p:scale>
        <p:origin x="420"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EB06B6-F42A-4A54-8CDD-6BD4A0D6433E}" type="datetimeFigureOut">
              <a:rPr lang="en-CA" smtClean="0"/>
              <a:t>2022-06-16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7B4915-F846-414C-AF53-9BF4CBC73ED1}" type="slidenum">
              <a:rPr lang="en-CA" smtClean="0"/>
              <a:t>‹#›</a:t>
            </a:fld>
            <a:endParaRPr lang="en-CA"/>
          </a:p>
        </p:txBody>
      </p:sp>
    </p:spTree>
    <p:extLst>
      <p:ext uri="{BB962C8B-B14F-4D97-AF65-F5344CB8AC3E}">
        <p14:creationId xmlns:p14="http://schemas.microsoft.com/office/powerpoint/2010/main" val="7657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B06B6-F42A-4A54-8CDD-6BD4A0D6433E}" type="datetimeFigureOut">
              <a:rPr lang="en-CA" smtClean="0"/>
              <a:t>2022-06-16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7B4915-F846-414C-AF53-9BF4CBC73ED1}" type="slidenum">
              <a:rPr lang="en-CA" smtClean="0"/>
              <a:t>‹#›</a:t>
            </a:fld>
            <a:endParaRPr lang="en-CA"/>
          </a:p>
        </p:txBody>
      </p:sp>
    </p:spTree>
    <p:extLst>
      <p:ext uri="{BB962C8B-B14F-4D97-AF65-F5344CB8AC3E}">
        <p14:creationId xmlns:p14="http://schemas.microsoft.com/office/powerpoint/2010/main" val="4535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B06B6-F42A-4A54-8CDD-6BD4A0D6433E}" type="datetimeFigureOut">
              <a:rPr lang="en-CA" smtClean="0"/>
              <a:t>2022-06-16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7B4915-F846-414C-AF53-9BF4CBC73ED1}" type="slidenum">
              <a:rPr lang="en-CA" smtClean="0"/>
              <a:t>‹#›</a:t>
            </a:fld>
            <a:endParaRPr lang="en-CA"/>
          </a:p>
        </p:txBody>
      </p:sp>
    </p:spTree>
    <p:extLst>
      <p:ext uri="{BB962C8B-B14F-4D97-AF65-F5344CB8AC3E}">
        <p14:creationId xmlns:p14="http://schemas.microsoft.com/office/powerpoint/2010/main" val="212942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B06B6-F42A-4A54-8CDD-6BD4A0D6433E}" type="datetimeFigureOut">
              <a:rPr lang="en-CA" smtClean="0"/>
              <a:t>2022-06-16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7B4915-F846-414C-AF53-9BF4CBC73ED1}" type="slidenum">
              <a:rPr lang="en-CA" smtClean="0"/>
              <a:t>‹#›</a:t>
            </a:fld>
            <a:endParaRPr lang="en-CA"/>
          </a:p>
        </p:txBody>
      </p:sp>
    </p:spTree>
    <p:extLst>
      <p:ext uri="{BB962C8B-B14F-4D97-AF65-F5344CB8AC3E}">
        <p14:creationId xmlns:p14="http://schemas.microsoft.com/office/powerpoint/2010/main" val="147140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EB06B6-F42A-4A54-8CDD-6BD4A0D6433E}" type="datetimeFigureOut">
              <a:rPr lang="en-CA" smtClean="0"/>
              <a:t>2022-06-16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7B4915-F846-414C-AF53-9BF4CBC73ED1}" type="slidenum">
              <a:rPr lang="en-CA" smtClean="0"/>
              <a:t>‹#›</a:t>
            </a:fld>
            <a:endParaRPr lang="en-CA"/>
          </a:p>
        </p:txBody>
      </p:sp>
    </p:spTree>
    <p:extLst>
      <p:ext uri="{BB962C8B-B14F-4D97-AF65-F5344CB8AC3E}">
        <p14:creationId xmlns:p14="http://schemas.microsoft.com/office/powerpoint/2010/main" val="236131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EB06B6-F42A-4A54-8CDD-6BD4A0D6433E}" type="datetimeFigureOut">
              <a:rPr lang="en-CA" smtClean="0"/>
              <a:t>2022-06-16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37B4915-F846-414C-AF53-9BF4CBC73ED1}" type="slidenum">
              <a:rPr lang="en-CA" smtClean="0"/>
              <a:t>‹#›</a:t>
            </a:fld>
            <a:endParaRPr lang="en-CA"/>
          </a:p>
        </p:txBody>
      </p:sp>
    </p:spTree>
    <p:extLst>
      <p:ext uri="{BB962C8B-B14F-4D97-AF65-F5344CB8AC3E}">
        <p14:creationId xmlns:p14="http://schemas.microsoft.com/office/powerpoint/2010/main" val="298243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EB06B6-F42A-4A54-8CDD-6BD4A0D6433E}" type="datetimeFigureOut">
              <a:rPr lang="en-CA" smtClean="0"/>
              <a:t>2022-06-16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37B4915-F846-414C-AF53-9BF4CBC73ED1}" type="slidenum">
              <a:rPr lang="en-CA" smtClean="0"/>
              <a:t>‹#›</a:t>
            </a:fld>
            <a:endParaRPr lang="en-CA"/>
          </a:p>
        </p:txBody>
      </p:sp>
    </p:spTree>
    <p:extLst>
      <p:ext uri="{BB962C8B-B14F-4D97-AF65-F5344CB8AC3E}">
        <p14:creationId xmlns:p14="http://schemas.microsoft.com/office/powerpoint/2010/main" val="314077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EB06B6-F42A-4A54-8CDD-6BD4A0D6433E}" type="datetimeFigureOut">
              <a:rPr lang="en-CA" smtClean="0"/>
              <a:t>2022-06-16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37B4915-F846-414C-AF53-9BF4CBC73ED1}" type="slidenum">
              <a:rPr lang="en-CA" smtClean="0"/>
              <a:t>‹#›</a:t>
            </a:fld>
            <a:endParaRPr lang="en-CA"/>
          </a:p>
        </p:txBody>
      </p:sp>
    </p:spTree>
    <p:extLst>
      <p:ext uri="{BB962C8B-B14F-4D97-AF65-F5344CB8AC3E}">
        <p14:creationId xmlns:p14="http://schemas.microsoft.com/office/powerpoint/2010/main" val="211753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B06B6-F42A-4A54-8CDD-6BD4A0D6433E}" type="datetimeFigureOut">
              <a:rPr lang="en-CA" smtClean="0"/>
              <a:t>2022-06-16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37B4915-F846-414C-AF53-9BF4CBC73ED1}" type="slidenum">
              <a:rPr lang="en-CA" smtClean="0"/>
              <a:t>‹#›</a:t>
            </a:fld>
            <a:endParaRPr lang="en-CA"/>
          </a:p>
        </p:txBody>
      </p:sp>
    </p:spTree>
    <p:extLst>
      <p:ext uri="{BB962C8B-B14F-4D97-AF65-F5344CB8AC3E}">
        <p14:creationId xmlns:p14="http://schemas.microsoft.com/office/powerpoint/2010/main" val="396782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CEB06B6-F42A-4A54-8CDD-6BD4A0D6433E}" type="datetimeFigureOut">
              <a:rPr lang="en-CA" smtClean="0"/>
              <a:t>2022-06-16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37B4915-F846-414C-AF53-9BF4CBC73ED1}" type="slidenum">
              <a:rPr lang="en-CA" smtClean="0"/>
              <a:t>‹#›</a:t>
            </a:fld>
            <a:endParaRPr lang="en-CA"/>
          </a:p>
        </p:txBody>
      </p:sp>
    </p:spTree>
    <p:extLst>
      <p:ext uri="{BB962C8B-B14F-4D97-AF65-F5344CB8AC3E}">
        <p14:creationId xmlns:p14="http://schemas.microsoft.com/office/powerpoint/2010/main" val="64812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CEB06B6-F42A-4A54-8CDD-6BD4A0D6433E}" type="datetimeFigureOut">
              <a:rPr lang="en-CA" smtClean="0"/>
              <a:t>2022-06-16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37B4915-F846-414C-AF53-9BF4CBC73ED1}" type="slidenum">
              <a:rPr lang="en-CA" smtClean="0"/>
              <a:t>‹#›</a:t>
            </a:fld>
            <a:endParaRPr lang="en-CA"/>
          </a:p>
        </p:txBody>
      </p:sp>
    </p:spTree>
    <p:extLst>
      <p:ext uri="{BB962C8B-B14F-4D97-AF65-F5344CB8AC3E}">
        <p14:creationId xmlns:p14="http://schemas.microsoft.com/office/powerpoint/2010/main" val="1760477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CEB06B6-F42A-4A54-8CDD-6BD4A0D6433E}" type="datetimeFigureOut">
              <a:rPr lang="en-CA" smtClean="0"/>
              <a:t>2022-06-16</a:t>
            </a:fld>
            <a:endParaRPr lang="en-CA"/>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37B4915-F846-414C-AF53-9BF4CBC73ED1}" type="slidenum">
              <a:rPr lang="en-CA" smtClean="0"/>
              <a:t>‹#›</a:t>
            </a:fld>
            <a:endParaRPr lang="en-CA"/>
          </a:p>
        </p:txBody>
      </p:sp>
    </p:spTree>
    <p:extLst>
      <p:ext uri="{BB962C8B-B14F-4D97-AF65-F5344CB8AC3E}">
        <p14:creationId xmlns:p14="http://schemas.microsoft.com/office/powerpoint/2010/main" val="4109770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cid:image002.png@01D87B2F.DC2E97B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9FF7BE6-54FE-4828-BB49-B165EB750BD3}"/>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3493" t="30954" r="24533" b="32521"/>
          <a:stretch/>
        </p:blipFill>
        <p:spPr>
          <a:xfrm>
            <a:off x="-9" y="6350923"/>
            <a:ext cx="6858009" cy="2315053"/>
          </a:xfrm>
          <a:prstGeom prst="rect">
            <a:avLst/>
          </a:prstGeom>
        </p:spPr>
      </p:pic>
      <p:pic>
        <p:nvPicPr>
          <p:cNvPr id="10" name="Graphic 9">
            <a:extLst>
              <a:ext uri="{FF2B5EF4-FFF2-40B4-BE49-F238E27FC236}">
                <a16:creationId xmlns:a16="http://schemas.microsoft.com/office/drawing/2014/main" id="{786F19D9-913F-4993-9ED7-FC6DB3D049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0442" y="0"/>
            <a:ext cx="4597558" cy="1611877"/>
          </a:xfrm>
          <a:prstGeom prst="rect">
            <a:avLst/>
          </a:prstGeom>
        </p:spPr>
      </p:pic>
      <p:pic>
        <p:nvPicPr>
          <p:cNvPr id="8" name="Picture 7">
            <a:extLst>
              <a:ext uri="{FF2B5EF4-FFF2-40B4-BE49-F238E27FC236}">
                <a16:creationId xmlns:a16="http://schemas.microsoft.com/office/drawing/2014/main" id="{EAD9B7B8-1ECC-4353-9AF3-CAFEE5284C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951" y="234608"/>
            <a:ext cx="1654155" cy="767528"/>
          </a:xfrm>
          <a:prstGeom prst="rect">
            <a:avLst/>
          </a:prstGeom>
        </p:spPr>
      </p:pic>
      <p:pic>
        <p:nvPicPr>
          <p:cNvPr id="9" name="Picture 8">
            <a:extLst>
              <a:ext uri="{FF2B5EF4-FFF2-40B4-BE49-F238E27FC236}">
                <a16:creationId xmlns:a16="http://schemas.microsoft.com/office/drawing/2014/main" id="{D34AA08D-333D-4ED9-80E1-9812A86E61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951" y="1089587"/>
            <a:ext cx="1654155" cy="273296"/>
          </a:xfrm>
          <a:prstGeom prst="rect">
            <a:avLst/>
          </a:prstGeom>
        </p:spPr>
      </p:pic>
      <p:sp>
        <p:nvSpPr>
          <p:cNvPr id="14" name="Rectangle 13">
            <a:extLst>
              <a:ext uri="{FF2B5EF4-FFF2-40B4-BE49-F238E27FC236}">
                <a16:creationId xmlns:a16="http://schemas.microsoft.com/office/drawing/2014/main" id="{13811E94-D492-4661-A8C7-8599CC90AE72}"/>
              </a:ext>
            </a:extLst>
          </p:cNvPr>
          <p:cNvSpPr/>
          <p:nvPr/>
        </p:nvSpPr>
        <p:spPr>
          <a:xfrm>
            <a:off x="-5" y="8655619"/>
            <a:ext cx="6858003" cy="485962"/>
          </a:xfrm>
          <a:prstGeom prst="rect">
            <a:avLst/>
          </a:prstGeom>
          <a:solidFill>
            <a:srgbClr val="005E7D"/>
          </a:solidFill>
          <a:ln>
            <a:solidFill>
              <a:srgbClr val="0077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See </a:t>
            </a:r>
            <a:r>
              <a:rPr lang="en-CA" sz="1600" b="1" dirty="0"/>
              <a:t>http://davicom.com </a:t>
            </a:r>
            <a:r>
              <a:rPr lang="en-CA" sz="1600" dirty="0"/>
              <a:t>for more details</a:t>
            </a:r>
            <a:endParaRPr lang="en-CA" sz="1600" b="1" dirty="0"/>
          </a:p>
        </p:txBody>
      </p:sp>
      <p:sp>
        <p:nvSpPr>
          <p:cNvPr id="5" name="TextBox 4">
            <a:extLst>
              <a:ext uri="{FF2B5EF4-FFF2-40B4-BE49-F238E27FC236}">
                <a16:creationId xmlns:a16="http://schemas.microsoft.com/office/drawing/2014/main" id="{0FDECF4A-F9CE-40DE-9B02-198B7FE985E3}"/>
              </a:ext>
            </a:extLst>
          </p:cNvPr>
          <p:cNvSpPr txBox="1"/>
          <p:nvPr/>
        </p:nvSpPr>
        <p:spPr>
          <a:xfrm>
            <a:off x="595699" y="2589553"/>
            <a:ext cx="5666589" cy="3139321"/>
          </a:xfrm>
          <a:prstGeom prst="rect">
            <a:avLst/>
          </a:prstGeom>
          <a:noFill/>
        </p:spPr>
        <p:txBody>
          <a:bodyPr wrap="square" rtlCol="0">
            <a:spAutoFit/>
          </a:bodyPr>
          <a:lstStyle/>
          <a:p>
            <a:r>
              <a:rPr lang="en-CA" sz="1100" dirty="0">
                <a:solidFill>
                  <a:srgbClr val="005E7D"/>
                </a:solidFill>
                <a:effectLst/>
                <a:latin typeface="Rawline" panose="00000500000000000000" pitchFamily="2" charset="0"/>
                <a:ea typeface="Calibri" panose="020F0502020204030204" pitchFamily="34" charset="0"/>
              </a:rPr>
              <a:t>The Cortex Series can be used for building automation as well as to send voice notifications for public security and fire stations.</a:t>
            </a:r>
          </a:p>
          <a:p>
            <a:r>
              <a:rPr lang="en-CA" sz="1100" dirty="0">
                <a:solidFill>
                  <a:srgbClr val="005E7D"/>
                </a:solidFill>
                <a:effectLst/>
                <a:latin typeface="Rawline" panose="00000500000000000000" pitchFamily="2" charset="0"/>
                <a:ea typeface="Calibri" panose="020F0502020204030204" pitchFamily="34" charset="0"/>
              </a:rPr>
              <a:t> </a:t>
            </a:r>
          </a:p>
          <a:p>
            <a:r>
              <a:rPr lang="en-CA" sz="1100" dirty="0">
                <a:solidFill>
                  <a:srgbClr val="005E7D"/>
                </a:solidFill>
                <a:effectLst/>
                <a:latin typeface="Rawline" panose="00000500000000000000" pitchFamily="2" charset="0"/>
                <a:ea typeface="Calibri" panose="020F0502020204030204" pitchFamily="34" charset="0"/>
              </a:rPr>
              <a:t>To achieve this goal, we partner with </a:t>
            </a:r>
            <a:r>
              <a:rPr lang="en-CA" sz="1100" dirty="0" err="1">
                <a:solidFill>
                  <a:srgbClr val="005E7D"/>
                </a:solidFill>
                <a:effectLst/>
                <a:latin typeface="Rawline" panose="00000500000000000000" pitchFamily="2" charset="0"/>
                <a:ea typeface="Calibri" panose="020F0502020204030204" pitchFamily="34" charset="0"/>
              </a:rPr>
              <a:t>Komutel</a:t>
            </a:r>
            <a:r>
              <a:rPr lang="en-CA" sz="1100" dirty="0">
                <a:solidFill>
                  <a:srgbClr val="005E7D"/>
                </a:solidFill>
                <a:effectLst/>
                <a:latin typeface="Rawline" panose="00000500000000000000" pitchFamily="2" charset="0"/>
                <a:ea typeface="Calibri" panose="020F0502020204030204" pitchFamily="34" charset="0"/>
              </a:rPr>
              <a:t> and their TARGA Interactive Dispatching Alert solution to implement a workflow that transforms information from a 911 call center into audio files and building automation commands. Depending on the requirements, we can also integrate carbon monoxide detectors, open-door sensors, vehicle location detectors, etc. Statistics can also be compiled on response times achieved. </a:t>
            </a:r>
          </a:p>
          <a:p>
            <a:r>
              <a:rPr lang="en-CA" sz="1100" dirty="0">
                <a:solidFill>
                  <a:srgbClr val="005E7D"/>
                </a:solidFill>
                <a:effectLst/>
                <a:latin typeface="Rawline" panose="00000500000000000000" pitchFamily="2" charset="0"/>
                <a:ea typeface="Calibri" panose="020F0502020204030204" pitchFamily="34" charset="0"/>
              </a:rPr>
              <a:t> </a:t>
            </a:r>
          </a:p>
          <a:p>
            <a:r>
              <a:rPr lang="en-CA" sz="1100" dirty="0">
                <a:solidFill>
                  <a:srgbClr val="005E7D"/>
                </a:solidFill>
                <a:effectLst/>
                <a:latin typeface="Rawline" panose="00000500000000000000" pitchFamily="2" charset="0"/>
                <a:ea typeface="Calibri" panose="020F0502020204030204" pitchFamily="34" charset="0"/>
              </a:rPr>
              <a:t>The ultimate goal for this system is to make operations more efficient and improve response times to alarm calls by automating certain functions in the fire stations and by having voice notifications sent to the buildings’ PA systems. </a:t>
            </a:r>
          </a:p>
          <a:p>
            <a:r>
              <a:rPr lang="en-CA" sz="1100" dirty="0">
                <a:solidFill>
                  <a:srgbClr val="005E7D"/>
                </a:solidFill>
                <a:effectLst/>
                <a:latin typeface="Rawline" panose="00000500000000000000" pitchFamily="2" charset="0"/>
                <a:ea typeface="Calibri" panose="020F0502020204030204" pitchFamily="34" charset="0"/>
              </a:rPr>
              <a:t> </a:t>
            </a:r>
          </a:p>
          <a:p>
            <a:r>
              <a:rPr lang="en-CA" sz="1100" dirty="0">
                <a:solidFill>
                  <a:srgbClr val="005E7D"/>
                </a:solidFill>
                <a:effectLst/>
                <a:latin typeface="Rawline" panose="00000500000000000000" pitchFamily="2" charset="0"/>
                <a:ea typeface="Calibri" panose="020F0502020204030204" pitchFamily="34" charset="0"/>
              </a:rPr>
              <a:t>On-site equipment consists of a CORTEX unit at each fire station for building control (ex:  turn off oven breakers and activate emergency lights), as well as to play back alarm-dependent audio files on the PA system. One of the stations can be equipped with a radio system (ex: P25) to notify off-site fire chiefs and other personnel.</a:t>
            </a:r>
          </a:p>
        </p:txBody>
      </p:sp>
      <p:sp>
        <p:nvSpPr>
          <p:cNvPr id="2" name="TextBox 1">
            <a:extLst>
              <a:ext uri="{FF2B5EF4-FFF2-40B4-BE49-F238E27FC236}">
                <a16:creationId xmlns:a16="http://schemas.microsoft.com/office/drawing/2014/main" id="{5AACF04C-9A55-6DB1-E104-16608302C3EC}"/>
              </a:ext>
            </a:extLst>
          </p:cNvPr>
          <p:cNvSpPr txBox="1"/>
          <p:nvPr/>
        </p:nvSpPr>
        <p:spPr>
          <a:xfrm>
            <a:off x="1032344" y="1611877"/>
            <a:ext cx="4793300" cy="830997"/>
          </a:xfrm>
          <a:prstGeom prst="rect">
            <a:avLst/>
          </a:prstGeom>
          <a:noFill/>
        </p:spPr>
        <p:txBody>
          <a:bodyPr wrap="none" rtlCol="0">
            <a:spAutoFit/>
          </a:bodyPr>
          <a:lstStyle/>
          <a:p>
            <a:pPr algn="ctr"/>
            <a:r>
              <a:rPr lang="en-CA" sz="2400" dirty="0">
                <a:solidFill>
                  <a:srgbClr val="005E7D"/>
                </a:solidFill>
                <a:latin typeface="Rawline" panose="00000500000000000000" pitchFamily="2" charset="0"/>
              </a:rPr>
              <a:t>Fire Station Alarm Dissemination</a:t>
            </a:r>
          </a:p>
          <a:p>
            <a:pPr algn="ctr"/>
            <a:r>
              <a:rPr lang="en-CA" sz="2400" dirty="0">
                <a:solidFill>
                  <a:srgbClr val="005E7D"/>
                </a:solidFill>
                <a:latin typeface="Rawline" panose="00000500000000000000" pitchFamily="2" charset="0"/>
              </a:rPr>
              <a:t>And Electrical Control</a:t>
            </a:r>
          </a:p>
        </p:txBody>
      </p:sp>
      <p:pic>
        <p:nvPicPr>
          <p:cNvPr id="11" name="Picture 10">
            <a:extLst>
              <a:ext uri="{FF2B5EF4-FFF2-40B4-BE49-F238E27FC236}">
                <a16:creationId xmlns:a16="http://schemas.microsoft.com/office/drawing/2014/main" id="{05244B79-FDB8-6A09-F244-76130BBDD6A7}"/>
              </a:ext>
            </a:extLst>
          </p:cNvPr>
          <p:cNvPicPr>
            <a:picLocks noChangeAspect="1"/>
          </p:cNvPicPr>
          <p:nvPr/>
        </p:nvPicPr>
        <p:blipFill>
          <a:blip r:embed="rId7"/>
          <a:stretch>
            <a:fillRect/>
          </a:stretch>
        </p:blipFill>
        <p:spPr>
          <a:xfrm>
            <a:off x="1445740" y="6152552"/>
            <a:ext cx="3966505" cy="21488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374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E46DEB-43B1-409B-8BE6-4FD490799D42}"/>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3493" t="30954" r="24533" b="40962"/>
          <a:stretch/>
        </p:blipFill>
        <p:spPr>
          <a:xfrm>
            <a:off x="1" y="7700719"/>
            <a:ext cx="6858000" cy="1432231"/>
          </a:xfrm>
          <a:prstGeom prst="rect">
            <a:avLst/>
          </a:prstGeom>
        </p:spPr>
      </p:pic>
      <p:sp>
        <p:nvSpPr>
          <p:cNvPr id="14" name="Rectangle 13">
            <a:extLst>
              <a:ext uri="{FF2B5EF4-FFF2-40B4-BE49-F238E27FC236}">
                <a16:creationId xmlns:a16="http://schemas.microsoft.com/office/drawing/2014/main" id="{13811E94-D492-4661-A8C7-8599CC90AE72}"/>
              </a:ext>
            </a:extLst>
          </p:cNvPr>
          <p:cNvSpPr/>
          <p:nvPr/>
        </p:nvSpPr>
        <p:spPr>
          <a:xfrm>
            <a:off x="-5" y="8655619"/>
            <a:ext cx="6858003" cy="485962"/>
          </a:xfrm>
          <a:prstGeom prst="rect">
            <a:avLst/>
          </a:prstGeom>
          <a:solidFill>
            <a:srgbClr val="005E7D"/>
          </a:solidFill>
          <a:ln>
            <a:solidFill>
              <a:srgbClr val="0077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See </a:t>
            </a:r>
            <a:r>
              <a:rPr lang="en-CA" sz="1600" b="1" dirty="0"/>
              <a:t>http://davicom.com </a:t>
            </a:r>
            <a:r>
              <a:rPr lang="en-CA" sz="1600" dirty="0"/>
              <a:t>for more details</a:t>
            </a:r>
            <a:endParaRPr lang="en-CA" sz="1600" b="1" dirty="0"/>
          </a:p>
        </p:txBody>
      </p:sp>
      <p:sp>
        <p:nvSpPr>
          <p:cNvPr id="2" name="Rectangle 2">
            <a:extLst>
              <a:ext uri="{FF2B5EF4-FFF2-40B4-BE49-F238E27FC236}">
                <a16:creationId xmlns:a16="http://schemas.microsoft.com/office/drawing/2014/main" id="{EABA9785-85EA-E7F2-BB89-D944CA583985}"/>
              </a:ext>
            </a:extLst>
          </p:cNvPr>
          <p:cNvSpPr>
            <a:spLocks noChangeArrowheads="1"/>
          </p:cNvSpPr>
          <p:nvPr/>
        </p:nvSpPr>
        <p:spPr bwMode="auto">
          <a:xfrm>
            <a:off x="547684" y="868416"/>
            <a:ext cx="5762624"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dirty="0">
                <a:ln>
                  <a:noFill/>
                </a:ln>
                <a:solidFill>
                  <a:srgbClr val="005E7D"/>
                </a:solidFill>
                <a:effectLst/>
                <a:latin typeface="Arial" panose="020B0604020202020204" pitchFamily="34" charset="0"/>
                <a:ea typeface="Calibri" panose="020F0502020204030204" pitchFamily="34" charset="0"/>
              </a:rPr>
              <a:t>The overall process happens as described below: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100" b="0" i="0" u="none" strike="noStrike" cap="none" normalizeH="0" baseline="0" dirty="0">
              <a:ln>
                <a:noFill/>
              </a:ln>
              <a:solidFill>
                <a:srgbClr val="005E7D"/>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00" b="0" i="0" u="none" strike="noStrike" cap="none" normalizeH="0" baseline="0" dirty="0">
              <a:ln>
                <a:noFill/>
              </a:ln>
              <a:solidFill>
                <a:srgbClr val="005E7D"/>
              </a:solidFill>
              <a:effectLst/>
              <a:latin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CA" altLang="en-US" sz="1100" b="0" i="0" u="none" strike="noStrike" cap="none" normalizeH="0" baseline="0" dirty="0">
                <a:ln>
                  <a:noFill/>
                </a:ln>
                <a:solidFill>
                  <a:srgbClr val="005E7D"/>
                </a:solidFill>
                <a:effectLst/>
                <a:latin typeface="Arial" panose="020B0604020202020204" pitchFamily="34" charset="0"/>
                <a:ea typeface="Times New Roman" panose="02020603050405020304" pitchFamily="18" charset="0"/>
              </a:rPr>
              <a:t>An alarm call comes in, and once the dispatcher has finished entering the call information, the 911 system sends the calling card to different groups in TARGA. It has a vocal group and a building automation group for the recommended station.</a:t>
            </a:r>
            <a:endParaRPr kumimoji="0" lang="en-CA" altLang="en-US" sz="200" b="0" i="0" u="none" strike="noStrike" cap="none" normalizeH="0" baseline="0" dirty="0">
              <a:ln>
                <a:noFill/>
              </a:ln>
              <a:solidFill>
                <a:srgbClr val="005E7D"/>
              </a:solidFill>
              <a:effectLst/>
              <a:latin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CA" altLang="en-US" sz="1100" b="0" i="0" u="none" strike="noStrike" cap="none" normalizeH="0" baseline="0" dirty="0">
                <a:ln>
                  <a:noFill/>
                </a:ln>
                <a:solidFill>
                  <a:srgbClr val="005E7D"/>
                </a:solidFill>
                <a:effectLst/>
                <a:latin typeface="Arial" panose="020B0604020202020204" pitchFamily="34" charset="0"/>
                <a:ea typeface="Times New Roman" panose="02020603050405020304" pitchFamily="18" charset="0"/>
              </a:rPr>
              <a:t>TARGA does a complete ingest of the information and concatenates everything into the proper order: Recommended station, Nature of call, Time, Address of the incident.</a:t>
            </a:r>
            <a:endParaRPr kumimoji="0" lang="en-CA" altLang="en-US" sz="200" b="0" i="0" u="none" strike="noStrike" cap="none" normalizeH="0" baseline="0" dirty="0">
              <a:ln>
                <a:noFill/>
              </a:ln>
              <a:solidFill>
                <a:srgbClr val="005E7D"/>
              </a:solidFill>
              <a:effectLst/>
              <a:latin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CA" altLang="en-US" sz="1100" b="0" i="0" u="none" strike="noStrike" cap="none" normalizeH="0" baseline="0" dirty="0">
                <a:ln>
                  <a:noFill/>
                </a:ln>
                <a:solidFill>
                  <a:srgbClr val="005E7D"/>
                </a:solidFill>
                <a:effectLst/>
                <a:latin typeface="Arial" panose="020B0604020202020204" pitchFamily="34" charset="0"/>
                <a:ea typeface="Times New Roman" panose="02020603050405020304" pitchFamily="18" charset="0"/>
              </a:rPr>
              <a:t>Using a « text to speech » program, TARGA then transforms the data into a .wav file and sends it to the FTP servers of the 3 Cortex units installed in the 3 stations. </a:t>
            </a:r>
            <a:endParaRPr kumimoji="0" lang="en-CA" altLang="en-US" sz="200" b="0" i="0" u="none" strike="noStrike" cap="none" normalizeH="0" baseline="0" dirty="0">
              <a:ln>
                <a:noFill/>
              </a:ln>
              <a:solidFill>
                <a:srgbClr val="005E7D"/>
              </a:solidFill>
              <a:effectLst/>
              <a:latin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CA" altLang="en-US" sz="1100" b="0" i="0" u="none" strike="noStrike" cap="none" normalizeH="0" baseline="0" dirty="0">
                <a:ln>
                  <a:noFill/>
                </a:ln>
                <a:solidFill>
                  <a:srgbClr val="005E7D"/>
                </a:solidFill>
                <a:effectLst/>
                <a:latin typeface="Arial" panose="020B0604020202020204" pitchFamily="34" charset="0"/>
                <a:ea typeface="Times New Roman" panose="02020603050405020304" pitchFamily="18" charset="0"/>
              </a:rPr>
              <a:t>Using the SNMP protocol, the TARGA system also sends commands to the CORTEX in order to play the audio and activate the building automation IF the station concerned is recommended to respond to the alarm. A 3-alarm circular buffer allows a second voice message to be played-out if a first one is already playing.</a:t>
            </a:r>
            <a:endParaRPr kumimoji="0" lang="en-CA" altLang="en-US" sz="200" b="0" i="0" u="none" strike="noStrike" cap="none" normalizeH="0" baseline="0" dirty="0">
              <a:ln>
                <a:noFill/>
              </a:ln>
              <a:solidFill>
                <a:srgbClr val="005E7D"/>
              </a:solidFill>
              <a:effectLst/>
              <a:latin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CA" altLang="en-US" sz="1100" b="0" i="0" u="none" strike="noStrike" cap="none" normalizeH="0" baseline="0" dirty="0">
                <a:ln>
                  <a:noFill/>
                </a:ln>
                <a:solidFill>
                  <a:srgbClr val="005E7D"/>
                </a:solidFill>
                <a:effectLst/>
                <a:latin typeface="Arial" panose="020B0604020202020204" pitchFamily="34" charset="0"/>
                <a:ea typeface="Times New Roman" panose="02020603050405020304" pitchFamily="18" charset="0"/>
              </a:rPr>
              <a:t>The alarm is played-out once on both the P25 radios as well as on the PA system in the 3 stations.  And then a second time but only on the PA systems so that the radio channel is available for urgent communications. As an example, the audio playout could read as follows: </a:t>
            </a:r>
            <a:r>
              <a:rPr kumimoji="0" lang="en-CA" altLang="en-US" sz="1100" b="1" i="1" u="none" strike="noStrike" cap="none" normalizeH="0" baseline="0" dirty="0">
                <a:ln>
                  <a:noFill/>
                </a:ln>
                <a:solidFill>
                  <a:srgbClr val="005E7D"/>
                </a:solidFill>
                <a:effectLst/>
                <a:latin typeface="Arial" panose="020B0604020202020204" pitchFamily="34" charset="0"/>
                <a:ea typeface="Times New Roman" panose="02020603050405020304" pitchFamily="18" charset="0"/>
              </a:rPr>
              <a:t>STATION 50</a:t>
            </a:r>
            <a:r>
              <a:rPr kumimoji="0" lang="en-CA" altLang="en-US" sz="1100" b="0" i="0" u="none" strike="noStrike" cap="none" normalizeH="0" baseline="0" dirty="0">
                <a:ln>
                  <a:noFill/>
                </a:ln>
                <a:solidFill>
                  <a:srgbClr val="005E7D"/>
                </a:solidFill>
                <a:effectLst/>
                <a:latin typeface="Arial" panose="020B0604020202020204" pitchFamily="34" charset="0"/>
                <a:ea typeface="Times New Roman" panose="02020603050405020304" pitchFamily="18" charset="0"/>
              </a:rPr>
              <a:t>, Nature of the call: </a:t>
            </a:r>
            <a:r>
              <a:rPr kumimoji="0" lang="en-CA" altLang="en-US" sz="1100" b="1" i="1" u="none" strike="noStrike" cap="none" normalizeH="0" baseline="0" dirty="0">
                <a:ln>
                  <a:noFill/>
                </a:ln>
                <a:solidFill>
                  <a:srgbClr val="005E7D"/>
                </a:solidFill>
                <a:effectLst/>
                <a:latin typeface="Arial" panose="020B0604020202020204" pitchFamily="34" charset="0"/>
                <a:ea typeface="Times New Roman" panose="02020603050405020304" pitchFamily="18" charset="0"/>
              </a:rPr>
              <a:t>Building fire</a:t>
            </a:r>
            <a:r>
              <a:rPr kumimoji="0" lang="en-CA" altLang="en-US" sz="1100" b="0" i="0" u="none" strike="noStrike" cap="none" normalizeH="0" baseline="0" dirty="0">
                <a:ln>
                  <a:noFill/>
                </a:ln>
                <a:solidFill>
                  <a:srgbClr val="005E7D"/>
                </a:solidFill>
                <a:effectLst/>
                <a:latin typeface="Arial" panose="020B0604020202020204" pitchFamily="34" charset="0"/>
                <a:ea typeface="Times New Roman" panose="02020603050405020304" pitchFamily="18" charset="0"/>
              </a:rPr>
              <a:t>, Time of call: </a:t>
            </a:r>
            <a:r>
              <a:rPr kumimoji="0" lang="en-CA" altLang="en-US" sz="1100" b="1" i="1" u="none" strike="noStrike" cap="none" normalizeH="0" baseline="0" dirty="0">
                <a:ln>
                  <a:noFill/>
                </a:ln>
                <a:solidFill>
                  <a:srgbClr val="005E7D"/>
                </a:solidFill>
                <a:effectLst/>
                <a:latin typeface="Arial" panose="020B0604020202020204" pitchFamily="34" charset="0"/>
                <a:ea typeface="Times New Roman" panose="02020603050405020304" pitchFamily="18" charset="0"/>
              </a:rPr>
              <a:t>2:58 p.m.</a:t>
            </a:r>
            <a:r>
              <a:rPr kumimoji="0" lang="en-CA" altLang="en-US" sz="1100" b="0" i="0" u="none" strike="noStrike" cap="none" normalizeH="0" baseline="0" dirty="0">
                <a:ln>
                  <a:noFill/>
                </a:ln>
                <a:solidFill>
                  <a:srgbClr val="005E7D"/>
                </a:solidFill>
                <a:effectLst/>
                <a:latin typeface="Arial" panose="020B0604020202020204" pitchFamily="34" charset="0"/>
                <a:ea typeface="Times New Roman" panose="02020603050405020304" pitchFamily="18" charset="0"/>
              </a:rPr>
              <a:t>, Address:  </a:t>
            </a:r>
            <a:r>
              <a:rPr kumimoji="0" lang="en-CA" altLang="en-US" sz="1100" b="1" i="1" u="none" strike="noStrike" cap="none" normalizeH="0" baseline="0" dirty="0">
                <a:ln>
                  <a:noFill/>
                </a:ln>
                <a:solidFill>
                  <a:srgbClr val="005E7D"/>
                </a:solidFill>
                <a:effectLst/>
                <a:latin typeface="Arial" panose="020B0604020202020204" pitchFamily="34" charset="0"/>
                <a:ea typeface="Times New Roman" panose="02020603050405020304" pitchFamily="18" charset="0"/>
              </a:rPr>
              <a:t>120 McCune Road.</a:t>
            </a:r>
            <a:endParaRPr kumimoji="0" lang="en-CA" altLang="en-US" sz="200" b="0" i="0" u="none" strike="noStrike" cap="none" normalizeH="0" baseline="0" dirty="0">
              <a:ln>
                <a:noFill/>
              </a:ln>
              <a:solidFill>
                <a:srgbClr val="005E7D"/>
              </a:solidFill>
              <a:effectLst/>
              <a:latin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CA" altLang="en-US" sz="1100" b="0" i="0" u="none" strike="noStrike" cap="none" normalizeH="0" baseline="0" dirty="0">
                <a:ln>
                  <a:noFill/>
                </a:ln>
                <a:solidFill>
                  <a:srgbClr val="005E7D"/>
                </a:solidFill>
                <a:effectLst/>
                <a:latin typeface="Arial" panose="020B0604020202020204" pitchFamily="34" charset="0"/>
                <a:ea typeface="Times New Roman" panose="02020603050405020304" pitchFamily="18" charset="0"/>
              </a:rPr>
              <a:t>The CORTEX unit will also use its internal relays to turn-off oven and stove breakers as well as to turn on emergency lighting. Latch time and other parameters can be easily set in the software.</a:t>
            </a:r>
          </a:p>
          <a:p>
            <a:pPr marL="0" marR="0" lvl="0" indent="0" algn="l" defTabSz="914400" rtl="0" eaLnBrk="0" fontAlgn="base" latinLnBrk="0" hangingPunct="0">
              <a:lnSpc>
                <a:spcPct val="100000"/>
              </a:lnSpc>
              <a:spcBef>
                <a:spcPct val="0"/>
              </a:spcBef>
              <a:spcAft>
                <a:spcPct val="0"/>
              </a:spcAft>
              <a:buClrTx/>
              <a:buSzTx/>
              <a:tabLst/>
            </a:pPr>
            <a:endParaRPr lang="en-CA" altLang="en-US" sz="1100" dirty="0">
              <a:solidFill>
                <a:srgbClr val="005E7D"/>
              </a:solidFill>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CA" altLang="en-US" sz="200" b="0" i="0" u="none" strike="noStrike" cap="none" normalizeH="0" baseline="0" dirty="0">
              <a:ln>
                <a:noFill/>
              </a:ln>
              <a:solidFill>
                <a:srgbClr val="005E7D"/>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dirty="0">
                <a:ln>
                  <a:noFill/>
                </a:ln>
                <a:solidFill>
                  <a:srgbClr val="005E7D"/>
                </a:solidFill>
                <a:effectLst/>
                <a:latin typeface="Arial" panose="020B0604020202020204" pitchFamily="34" charset="0"/>
                <a:ea typeface="Calibri" panose="020F0502020204030204" pitchFamily="34" charset="0"/>
              </a:rPr>
              <a:t>The figure below shows the overall system block diagram:</a:t>
            </a:r>
            <a:endParaRPr kumimoji="0" lang="en-CA" altLang="en-US" sz="200" b="0" i="0" u="none" strike="noStrike" cap="none" normalizeH="0" baseline="0" dirty="0">
              <a:ln>
                <a:noFill/>
              </a:ln>
              <a:solidFill>
                <a:srgbClr val="005E7D"/>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rgbClr val="005E7D"/>
              </a:solidFill>
              <a:effectLst/>
              <a:latin typeface="Arial" panose="020B0604020202020204" pitchFamily="34" charset="0"/>
            </a:endParaRPr>
          </a:p>
        </p:txBody>
      </p:sp>
      <p:pic>
        <p:nvPicPr>
          <p:cNvPr id="1025" name="Picture 1">
            <a:extLst>
              <a:ext uri="{FF2B5EF4-FFF2-40B4-BE49-F238E27FC236}">
                <a16:creationId xmlns:a16="http://schemas.microsoft.com/office/drawing/2014/main" id="{9A239743-684E-BB3B-4171-BFC67BCACFD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06291" y="4991908"/>
            <a:ext cx="5245410" cy="21241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92C7F182-A61D-177F-08D0-7D4F42A5D867}"/>
              </a:ext>
            </a:extLst>
          </p:cNvPr>
          <p:cNvSpPr>
            <a:spLocks noChangeArrowheads="1"/>
          </p:cNvSpPr>
          <p:nvPr/>
        </p:nvSpPr>
        <p:spPr bwMode="auto">
          <a:xfrm>
            <a:off x="547684" y="7147583"/>
            <a:ext cx="5762624"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dirty="0">
                <a:ln>
                  <a:noFill/>
                </a:ln>
                <a:solidFill>
                  <a:srgbClr val="005E7D"/>
                </a:solidFill>
                <a:effectLst/>
                <a:latin typeface="Arial" panose="020B0604020202020204" pitchFamily="34" charset="0"/>
                <a:ea typeface="Calibri" panose="020F0502020204030204" pitchFamily="34" charset="0"/>
              </a:rPr>
              <a:t>T</a:t>
            </a:r>
            <a:r>
              <a:rPr kumimoji="0" lang="en-CA" altLang="en-US" sz="1100" b="0" i="0" u="none" strike="noStrike" cap="none" normalizeH="0" baseline="0" dirty="0" bmk="">
                <a:ln>
                  <a:noFill/>
                </a:ln>
                <a:solidFill>
                  <a:srgbClr val="005E7D"/>
                </a:solidFill>
                <a:effectLst/>
                <a:latin typeface="Arial" panose="020B0604020202020204" pitchFamily="34" charset="0"/>
                <a:ea typeface="Calibri" panose="020F0502020204030204" pitchFamily="34" charset="0"/>
              </a:rPr>
              <a:t>he system is very flexible and can be customized to pretty much any building automation requirement.  Since the Cortex has extra inputs and outputs available for adding sensors and controlling devices, practically any operating scenario imaginable can be realized.  </a:t>
            </a:r>
            <a:endParaRPr kumimoji="0" lang="en-CA" altLang="en-US" sz="200" b="0" i="0" u="none" strike="noStrike" cap="none" normalizeH="0" baseline="0" dirty="0">
              <a:ln>
                <a:noFill/>
              </a:ln>
              <a:solidFill>
                <a:srgbClr val="005E7D"/>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100" b="0" i="0" u="none" strike="noStrike" cap="none" normalizeH="0" baseline="0" dirty="0">
              <a:ln>
                <a:noFill/>
              </a:ln>
              <a:solidFill>
                <a:srgbClr val="005E7D"/>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dirty="0">
                <a:ln>
                  <a:noFill/>
                </a:ln>
                <a:solidFill>
                  <a:srgbClr val="005E7D"/>
                </a:solidFill>
                <a:effectLst/>
                <a:latin typeface="Arial" panose="020B0604020202020204" pitchFamily="34" charset="0"/>
                <a:ea typeface="Calibri" panose="020F0502020204030204" pitchFamily="34" charset="0"/>
              </a:rPr>
              <a:t>We at Davicom are always available to help.</a:t>
            </a:r>
            <a:endParaRPr kumimoji="0" lang="en-CA" altLang="en-US" sz="200" b="0" i="0" u="none" strike="noStrike" cap="none" normalizeH="0" baseline="0" dirty="0">
              <a:ln>
                <a:noFill/>
              </a:ln>
              <a:solidFill>
                <a:srgbClr val="005E7D"/>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rgbClr val="005E7D"/>
              </a:solidFill>
              <a:effectLst/>
              <a:latin typeface="Arial" panose="020B0604020202020204" pitchFamily="34" charset="0"/>
            </a:endParaRPr>
          </a:p>
        </p:txBody>
      </p:sp>
      <p:pic>
        <p:nvPicPr>
          <p:cNvPr id="8" name="Graphic 7">
            <a:extLst>
              <a:ext uri="{FF2B5EF4-FFF2-40B4-BE49-F238E27FC236}">
                <a16:creationId xmlns:a16="http://schemas.microsoft.com/office/drawing/2014/main" id="{DA498A55-9FC6-308C-2584-33AA4130740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60442" y="0"/>
            <a:ext cx="4597558" cy="1611877"/>
          </a:xfrm>
          <a:prstGeom prst="rect">
            <a:avLst/>
          </a:prstGeom>
        </p:spPr>
      </p:pic>
    </p:spTree>
    <p:extLst>
      <p:ext uri="{BB962C8B-B14F-4D97-AF65-F5344CB8AC3E}">
        <p14:creationId xmlns:p14="http://schemas.microsoft.com/office/powerpoint/2010/main" val="32324036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17997</TotalTime>
  <Words>581</Words>
  <Application>Microsoft Office PowerPoint</Application>
  <PresentationFormat>Letter Paper (8.5x11 in)</PresentationFormat>
  <Paragraphs>26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Rawline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SMB User Account lcu</dc:creator>
  <cp:lastModifiedBy>Louis-Charles Cuierrier</cp:lastModifiedBy>
  <cp:revision>33</cp:revision>
  <cp:lastPrinted>2018-03-27T15:07:21Z</cp:lastPrinted>
  <dcterms:created xsi:type="dcterms:W3CDTF">2018-03-27T14:13:48Z</dcterms:created>
  <dcterms:modified xsi:type="dcterms:W3CDTF">2022-06-16T19:24:09Z</dcterms:modified>
</cp:coreProperties>
</file>